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421" r:id="rId3"/>
    <p:sldId id="438" r:id="rId5"/>
    <p:sldId id="593" r:id="rId6"/>
    <p:sldId id="585" r:id="rId7"/>
    <p:sldId id="481" r:id="rId8"/>
    <p:sldId id="587" r:id="rId9"/>
    <p:sldId id="586" r:id="rId10"/>
    <p:sldId id="583" r:id="rId11"/>
    <p:sldId id="426" r:id="rId12"/>
    <p:sldId id="432" r:id="rId13"/>
    <p:sldId id="584" r:id="rId14"/>
    <p:sldId id="595" r:id="rId15"/>
    <p:sldId id="596" r:id="rId16"/>
    <p:sldId id="598" r:id="rId17"/>
    <p:sldId id="443" r:id="rId18"/>
    <p:sldId id="588" r:id="rId19"/>
    <p:sldId id="589" r:id="rId20"/>
    <p:sldId id="592" r:id="rId21"/>
    <p:sldId id="591" r:id="rId22"/>
    <p:sldId id="590" r:id="rId23"/>
    <p:sldId id="594" r:id="rId24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5" clrIdx="3"/>
  <p:cmAuthor id="75" name="作者" initials="A" lastIdx="0" clrIdx="24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9B8"/>
    <a:srgbClr val="404040"/>
    <a:srgbClr val="A4C4DB"/>
    <a:srgbClr val="71ACD8"/>
    <a:srgbClr val="084773"/>
    <a:srgbClr val="088EC7"/>
    <a:srgbClr val="03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4660"/>
  </p:normalViewPr>
  <p:slideViewPr>
    <p:cSldViewPr snapToGrid="0">
      <p:cViewPr>
        <p:scale>
          <a:sx n="55" d="100"/>
          <a:sy n="55" d="100"/>
        </p:scale>
        <p:origin x="298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272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36F9E-52A0-42BB-9B01-582A59B97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1E54-AF4F-4F9B-AA57-5A14EB652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CE97-C442-4038-A824-D029EE98D0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7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9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3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PycharmProjects\PPT_Background_Generation/pic_temp/pic_half_righ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3412490"/>
            <a:ext cx="43516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2978468" y="4207510"/>
            <a:ext cx="213550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1"/>
            </p:custDataLst>
          </p:nvPr>
        </p:nvSpPr>
        <p:spPr>
          <a:xfrm>
            <a:off x="762635" y="2241550"/>
            <a:ext cx="4825365" cy="101409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762635" y="3566795"/>
            <a:ext cx="4351655" cy="42037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1147445" y="3834130"/>
            <a:ext cx="4359910" cy="46863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1147128" y="2555558"/>
            <a:ext cx="4359910" cy="1172210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40543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43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839716"/>
            <a:ext cx="1620202" cy="10182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9716"/>
            <a:ext cx="1620202" cy="1018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11"/>
            </p:custDataLst>
          </p:nvPr>
        </p:nvSpPr>
        <p:spPr>
          <a:xfrm>
            <a:off x="52924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5446078" y="2804161"/>
            <a:ext cx="4241800" cy="71437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Pts val="3600"/>
              <a:buNone/>
              <a:defRPr sz="36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3"/>
            </p:custDataLst>
          </p:nvPr>
        </p:nvSpPr>
        <p:spPr>
          <a:xfrm>
            <a:off x="5446395" y="3602355"/>
            <a:ext cx="4241800" cy="42354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60350" y="456565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260350" y="6350000"/>
            <a:ext cx="116713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image" Target="../media/image15.png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1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1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1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2.xml"/><Relationship Id="rId1" Type="http://schemas.openxmlformats.org/officeDocument/2006/relationships/tags" Target="../tags/tag22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27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2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37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41.xml"/><Relationship Id="rId11" Type="http://schemas.openxmlformats.org/officeDocument/2006/relationships/image" Target="../media/image17.jpeg"/><Relationship Id="rId10" Type="http://schemas.openxmlformats.org/officeDocument/2006/relationships/tags" Target="../tags/tag240.xml"/><Relationship Id="rId1" Type="http://schemas.openxmlformats.org/officeDocument/2006/relationships/tags" Target="../tags/tag23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45.xml"/><Relationship Id="rId7" Type="http://schemas.openxmlformats.org/officeDocument/2006/relationships/tags" Target="../tags/tag24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46.xml"/><Relationship Id="rId1" Type="http://schemas.openxmlformats.org/officeDocument/2006/relationships/tags" Target="../tags/tag24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4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51.xml"/><Relationship Id="rId1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56.xml"/><Relationship Id="rId1" Type="http://schemas.openxmlformats.org/officeDocument/2006/relationships/tags" Target="../tags/tag25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5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61.xml"/><Relationship Id="rId1" Type="http://schemas.openxmlformats.org/officeDocument/2006/relationships/tags" Target="../tags/tag25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48.xml"/><Relationship Id="rId31" Type="http://schemas.openxmlformats.org/officeDocument/2006/relationships/notesSlide" Target="../notesSlides/notesSlide2.xml"/><Relationship Id="rId30" Type="http://schemas.openxmlformats.org/officeDocument/2006/relationships/slideLayout" Target="../slideLayouts/slideLayout2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tags" Target="../tags/tag171.xml"/><Relationship Id="rId28" Type="http://schemas.openxmlformats.org/officeDocument/2006/relationships/tags" Target="../tags/tag170.xml"/><Relationship Id="rId27" Type="http://schemas.openxmlformats.org/officeDocument/2006/relationships/tags" Target="../tags/tag169.xml"/><Relationship Id="rId26" Type="http://schemas.openxmlformats.org/officeDocument/2006/relationships/tags" Target="../tags/tag168.xml"/><Relationship Id="rId25" Type="http://schemas.openxmlformats.org/officeDocument/2006/relationships/tags" Target="../tags/tag167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image" Target="../media/image2.png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6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66.xml"/><Relationship Id="rId1" Type="http://schemas.openxmlformats.org/officeDocument/2006/relationships/tags" Target="../tags/tag26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68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2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71.xml"/><Relationship Id="rId10" Type="http://schemas.openxmlformats.org/officeDocument/2006/relationships/image" Target="../media/image24.jpeg"/><Relationship Id="rId1" Type="http://schemas.openxmlformats.org/officeDocument/2006/relationships/tags" Target="../tags/tag26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73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77.xml"/><Relationship Id="rId10" Type="http://schemas.openxmlformats.org/officeDocument/2006/relationships/image" Target="../media/image8.png"/><Relationship Id="rId1" Type="http://schemas.openxmlformats.org/officeDocument/2006/relationships/tags" Target="../tags/tag1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79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83.xml"/><Relationship Id="rId10" Type="http://schemas.openxmlformats.org/officeDocument/2006/relationships/image" Target="../media/image9.png"/><Relationship Id="rId1" Type="http://schemas.openxmlformats.org/officeDocument/2006/relationships/tags" Target="../tags/tag17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8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8.xml"/><Relationship Id="rId1" Type="http://schemas.openxmlformats.org/officeDocument/2006/relationships/tags" Target="../tags/tag18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3.xml"/><Relationship Id="rId1" Type="http://schemas.openxmlformats.org/officeDocument/2006/relationships/tags" Target="../tags/tag18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8.xml"/><Relationship Id="rId1" Type="http://schemas.openxmlformats.org/officeDocument/2006/relationships/tags" Target="../tags/tag19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0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3.xml"/><Relationship Id="rId1" Type="http://schemas.openxmlformats.org/officeDocument/2006/relationships/tags" Target="../tags/tag19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205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09.xml"/><Relationship Id="rId10" Type="http://schemas.openxmlformats.org/officeDocument/2006/relationships/image" Target="../media/image14.jpeg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762635" y="4207510"/>
            <a:ext cx="4739640" cy="1047750"/>
          </a:xfrm>
        </p:spPr>
        <p:txBody>
          <a:bodyPr>
            <a:normAutofit/>
          </a:bodyPr>
          <a:p>
            <a:pPr lvl="0"/>
            <a:endParaRPr lang="en-US" altLang="zh-CN"/>
          </a:p>
          <a:p>
            <a:pPr lvl="0"/>
            <a:r>
              <a:rPr lang="en-US" altLang="zh-CN"/>
              <a:t>2023年12月</a:t>
            </a:r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762635" y="1406525"/>
            <a:ext cx="9505950" cy="1530985"/>
          </a:xfrm>
        </p:spPr>
        <p:txBody>
          <a:bodyPr/>
          <a:p>
            <a:r>
              <a:rPr lang="zh-CN" altLang="en-US" sz="3200"/>
              <a:t>青剑湖码头</a:t>
            </a:r>
            <a:endParaRPr lang="zh-CN" altLang="en-US" sz="32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28700" y="3576955"/>
            <a:ext cx="42068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浮筒码头</a:t>
            </a:r>
            <a:r>
              <a:rPr lang="zh-CN" sz="2400" b="1">
                <a:solidFill>
                  <a:schemeClr val="bg1"/>
                </a:solidFill>
                <a:ea typeface="宋体" panose="02010600030101010101" pitchFamily="2" charset="-122"/>
              </a:rPr>
              <a:t>初步建设方案</a:t>
            </a:r>
            <a:endParaRPr lang="zh-CN" altLang="en-US" sz="2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pic>
        <p:nvPicPr>
          <p:cNvPr id="2" name="图片 1" descr="蓝色浮筒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65" y="1045845"/>
            <a:ext cx="2557780" cy="2383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57090" y="901065"/>
            <a:ext cx="64935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    质：高分子量高密度聚乙烯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浮筒规格：长*宽*高（50*50*40cm）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浮筒重量：浮筒 7KG±300g/个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承载力:350kg/㎡；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对角拉力试验：单体浮筒对角连接耳可承受 1800N 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对变拉力试验：单体浮筒对边拉力大于 2500N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浮筒单体侧部静载承受压力为58.8/KN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拉伸屈服强度≦23Mpa，冲击强度(缺口)≦9KJ/㎡u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005" y="4788535"/>
            <a:ext cx="9459595" cy="1489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、材质特点：、</a:t>
            </a:r>
            <a:r>
              <a:rPr lang="zh-CN" sz="14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抗氧化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140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抗紫外线，</a:t>
            </a:r>
            <a:r>
              <a:rPr lang="zh-CN" sz="1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防冻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，不受海水、化学品、药剂、油渍及水生物的侵蚀；</a:t>
            </a: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2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、外观设计：浮筒体上部表面采用防滑花纹设计，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安全稳固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、使用寿命：</a:t>
            </a:r>
            <a:r>
              <a:rPr 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10-15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年以上。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、保养维护：使用期间基本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不需花费任何保养、维修费用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lnSpc>
                <a:spcPct val="13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、环境适应性：在-60℃至80℃温度下能正常使用，</a:t>
            </a:r>
            <a:r>
              <a:rPr lang="zh-CN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无污染、不破坏环境</a:t>
            </a:r>
            <a:r>
              <a:rPr 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4515" y="4420235"/>
            <a:ext cx="129857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浮筒优势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4480" y="380365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高分子聚乙烯浮筒</a:t>
            </a:r>
            <a:endParaRPr lang="en-US" altLang="zh-CN"/>
          </a:p>
        </p:txBody>
      </p:sp>
      <p:sp>
        <p:nvSpPr>
          <p:cNvPr id="6" name="标题 3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材料设计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浮体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8"/>
            </p:custDataLst>
          </p:nvPr>
        </p:nvGraphicFramePr>
        <p:xfrm>
          <a:off x="480475" y="1409603"/>
          <a:ext cx="5781040" cy="4919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450"/>
                <a:gridCol w="2751455"/>
                <a:gridCol w="885825"/>
                <a:gridCol w="1337310"/>
              </a:tblGrid>
              <a:tr h="4248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技术要求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长度</a:t>
                      </a:r>
                      <a:endParaRPr 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mm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500±5.0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厚度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mm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400±5.0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平角拉力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≥25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对角拉力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≥18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单筒重量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7±0.5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单个浮力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≥800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浮筒单体侧部静载承受压力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KN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58.8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拉伸屈服强度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MPa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≦23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冲击强度(缺口)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KJ/㎡u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≦9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产品表面对橡胶类材质系数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μ≥3.1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产品表面对金属类材质系数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μ≥1.2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2760980" y="1072515"/>
            <a:ext cx="1448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1.</a:t>
            </a:r>
            <a:r>
              <a:rPr lang="zh-CN" altLang="en-US" sz="1600"/>
              <a:t>物理性能</a:t>
            </a:r>
            <a:endParaRPr lang="zh-CN" altLang="en-US" sz="1600"/>
          </a:p>
        </p:txBody>
      </p:sp>
      <p:graphicFrame>
        <p:nvGraphicFramePr>
          <p:cNvPr id="13" name="表格 12"/>
          <p:cNvGraphicFramePr/>
          <p:nvPr>
            <p:custDataLst>
              <p:tags r:id="rId10"/>
            </p:custDataLst>
          </p:nvPr>
        </p:nvGraphicFramePr>
        <p:xfrm>
          <a:off x="6345030" y="1409602"/>
          <a:ext cx="5236210" cy="439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480"/>
                <a:gridCol w="2185670"/>
                <a:gridCol w="1028700"/>
                <a:gridCol w="1229360"/>
              </a:tblGrid>
              <a:tr h="4127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单位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技术要求</a:t>
                      </a:r>
                      <a:endParaRPr lang="en-US" sz="1600" b="1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959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高锰酸钾消耗量（水，60℃，2h）</a:t>
                      </a:r>
                      <a:endParaRPr 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mg/L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砷 As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≤25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汞 Hg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硒 Se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≤500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镉 Cd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≤75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锑 Sb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铅 Pb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≤90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铬 Cr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≤60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lang="en-US" altLang="en-US" sz="14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钡 Ba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mg/kg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≤1000</a:t>
                      </a:r>
                      <a:endParaRPr lang="en-US" altLang="en-US" sz="14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8392795" y="1072515"/>
            <a:ext cx="1448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2.</a:t>
            </a:r>
            <a:r>
              <a:rPr lang="zh-CN" altLang="en-US" sz="1600"/>
              <a:t>环保性能</a:t>
            </a:r>
            <a:endParaRPr lang="zh-CN" altLang="en-US" sz="1600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总体造价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770063" y="1203960"/>
          <a:ext cx="8302625" cy="3873500"/>
        </p:xfrm>
        <a:graphic>
          <a:graphicData uri="http://schemas.openxmlformats.org/drawingml/2006/table">
            <a:tbl>
              <a:tblPr/>
              <a:tblGrid>
                <a:gridCol w="361950"/>
                <a:gridCol w="1547813"/>
                <a:gridCol w="2560637"/>
                <a:gridCol w="962025"/>
                <a:gridCol w="844550"/>
                <a:gridCol w="1216025"/>
                <a:gridCol w="809625"/>
              </a:tblGrid>
              <a:tr h="444500">
                <a:tc gridSpan="7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青剑湖码头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2023年12月26日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项目名称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项目内容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规模（m2）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单价（元）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总价（元）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备注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79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青剑湖码头</a:t>
                      </a:r>
                      <a:endParaRPr lang="zh-CN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（码头一）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1、码头主体（浮桶+不锈钢框架+钢木组合龙骨+竹木地板铺装）</a:t>
                      </a:r>
                      <a:endParaRPr lang="zh-CN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2、附属包含不锈钢系船栓、子母桩(ø165*4.5*3000mm+ø219*6*10000mm)</a:t>
                      </a:r>
                      <a:endParaRPr lang="zh-CN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3、登岸设施为2*3m不锈钢引桥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139.5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1,587.51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221,457.40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青剑湖码头</a:t>
                      </a:r>
                      <a:endParaRPr lang="zh-CN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（码头二）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1、码头主体（浮桶+不锈钢框架+钢木组合龙骨+竹木地板铺装）</a:t>
                      </a:r>
                      <a:endParaRPr lang="zh-CN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2、附属包含不锈钢系船栓、子母桩</a:t>
                      </a:r>
                      <a:endParaRPr lang="zh-CN" sz="11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(ø165*4.5*3000mm+ø219*6*10000mm)</a:t>
                      </a:r>
                      <a:endParaRPr 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3、登岸设施为2*3m不锈钢引桥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155.5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1,634.92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254,229.66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总价合计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贰拾伍万肆仟贰佰贰拾玖元陆角陆分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475,687.06 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总体造价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8"/>
            </p:custDataLst>
          </p:nvPr>
        </p:nvGraphicFramePr>
        <p:xfrm>
          <a:off x="1290320" y="659765"/>
          <a:ext cx="10380980" cy="4738370"/>
        </p:xfrm>
        <a:graphic>
          <a:graphicData uri="http://schemas.openxmlformats.org/drawingml/2006/table">
            <a:tbl>
              <a:tblPr/>
              <a:tblGrid>
                <a:gridCol w="428625"/>
                <a:gridCol w="903605"/>
                <a:gridCol w="994410"/>
                <a:gridCol w="5073015"/>
                <a:gridCol w="435610"/>
                <a:gridCol w="581660"/>
                <a:gridCol w="661670"/>
                <a:gridCol w="688340"/>
                <a:gridCol w="614045"/>
              </a:tblGrid>
              <a:tr h="194310">
                <a:tc gridSpan="9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青剑湖码头预算清单（码头一）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152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序号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项目名称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产品规格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产品材料说明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单位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数量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单价/元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总价/元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备注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02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浮筒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500*500*400mm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1.材质：全新高分子最高密度聚乙烯HMWHDPE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2.结构：S边加强筋互联系统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3.颜色：蓝色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                                 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4.单个浮体重量为7kg±0.5kg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5.承载浮力约：350kg/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㎡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139.5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58590.00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框架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50*50*3.0不锈钢管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不锈钢钢结构龙骨（含侧封板部分）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165.7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285.00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47224.50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50*50木龙骨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50*50*3木方龙骨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（含侧封板部分）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165.7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7456.50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木地板（甲供）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139*25mm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竹木地板（仅铺装费，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含侧封板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181.38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9069.00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9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2*3m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1.材质：不锈钢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           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2.结构：定制引桥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3.拉丝不锈钢扶手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        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6mm厚麻花板坡板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5.两侧栏杆高1100mm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 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6.50*5mm不锈钢横条+40*80*5mm不锈钢龙骨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座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8,000.00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系船栓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310*110*45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1.材质：国标不锈钢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2.颜色：国标不锈钢原色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3850.00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钢管桩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ø165*4.5*3000mm+</a:t>
                      </a:r>
                      <a:endParaRPr 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ø219*6*10000mm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Q235b钢，镀锌喷涂防腐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5,000.00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0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抱桩器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特制对应抱桩器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1.Q235热镀锌钢材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2.配置4只尼龙滚轮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3.含φ400*10限位钢板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4400.00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10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防撞设施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（橡胶护舷）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D105型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1.材质：三元乙丙橡胶，耐热、耐日光、耐臭氧、耐腐蚀、耐磨损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2.结构：D型空心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3.颜色：黑色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85.5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15390.00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运费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运至甲方指定地点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2,000.00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06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 计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195980.00 </a:t>
                      </a: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税金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增值税专用发票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13%</a:t>
                      </a: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25477.40 </a:t>
                      </a: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贰拾贰万叁仟贰佰陆拾伍元肆角整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221457.40 </a:t>
                      </a: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4" name="图片 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总体造价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8"/>
            </p:custDataLst>
          </p:nvPr>
        </p:nvGraphicFramePr>
        <p:xfrm>
          <a:off x="1290320" y="659765"/>
          <a:ext cx="10380980" cy="5145405"/>
        </p:xfrm>
        <a:graphic>
          <a:graphicData uri="http://schemas.openxmlformats.org/drawingml/2006/table">
            <a:tbl>
              <a:tblPr/>
              <a:tblGrid>
                <a:gridCol w="428625"/>
                <a:gridCol w="903605"/>
                <a:gridCol w="994410"/>
                <a:gridCol w="5073015"/>
                <a:gridCol w="435610"/>
                <a:gridCol w="581660"/>
                <a:gridCol w="661670"/>
                <a:gridCol w="688340"/>
                <a:gridCol w="614045"/>
              </a:tblGrid>
              <a:tr h="194310">
                <a:tc gridSpan="9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青剑湖码头预算清单（码头二）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152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序号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项目名称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产品规格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产品材料说明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单位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数量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单价/元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总价/元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备注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02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浮筒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500*500*400mm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1.材质：全新高分子最高密度聚乙烯HMWHDPE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2.结构：S边加强筋互联系统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3.颜色：蓝色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                                 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4.单个浮体重量为7kg±0.5kg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5.承载浮力约：350kg/</a:t>
                      </a: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㎡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155.5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65310.00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框架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50*50*3.0不锈钢管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不锈钢钢结构龙骨（含侧封板部分）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186.4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285.00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53124.00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50*50木龙骨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50*50*3木方龙骨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（含侧封板部分）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186.4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8388.00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木地板（甲供）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139*25mm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竹木地板（仅铺装费，</a:t>
                      </a:r>
                      <a:r>
                        <a:rPr lang="zh-CN" sz="9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含侧封板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203.8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10190.00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9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引桥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2*3m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1.材质：不锈钢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           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2.结构：定制引桥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3.拉丝不锈钢扶手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        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6mm厚麻花板坡板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5.两侧栏杆高1100mm</a:t>
                      </a:r>
                      <a:r>
                        <a:rPr lang="en-US" alt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                                    </a:t>
                      </a: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6.50*5mm不锈钢横条+40*80*5mm不锈钢龙骨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座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8,000.00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系船栓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310*110*45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1.材质：国标不锈钢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2.颜色：国标不锈钢原色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钢管桩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ø165*4.5*3000mm+</a:t>
                      </a:r>
                      <a:endParaRPr 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ø219*6*10000mm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Q235b钢，镀锌喷涂防腐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5,000.00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抱桩器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特制对应抱桩器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1.Q235热镀锌钢材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2.配置4只尼龙滚轮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3.含φ400*10限位钢板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10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防撞设施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（橡胶护舷）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D105型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1.材质：三元乙丙橡胶，耐热、耐日光、耐臭氧、耐腐蚀、耐磨损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2.结构：D型空心</a:t>
                      </a:r>
                      <a:endParaRPr lang="zh-CN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3.颜色：黑色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101.5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18270.00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运费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运至甲方指定地点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2,000.00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2000.00 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 计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224982.00 </a:t>
                      </a: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06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税金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增值税专用发票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13%</a:t>
                      </a: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29247.66 </a:t>
                      </a: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31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贰拾贰万叁仟贰佰陆拾伍元肆角整</a:t>
                      </a:r>
                      <a:endParaRPr lang="zh-CN" altLang="en-US" sz="9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254229.66 </a:t>
                      </a:r>
                      <a:endParaRPr lang="en-US" altLang="en-US" sz="9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6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245173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工程案例</a:t>
            </a:r>
            <a:endParaRPr lang="zh-CN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4" name="图片 3" descr="微信图片_2023101608513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41110" y="854710"/>
            <a:ext cx="5280000" cy="3960000"/>
          </a:xfrm>
          <a:prstGeom prst="rect">
            <a:avLst/>
          </a:prstGeom>
        </p:spPr>
      </p:pic>
      <p:pic>
        <p:nvPicPr>
          <p:cNvPr id="2" name="图片 1" descr="微信图片_202310160851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5975" y="854710"/>
            <a:ext cx="5280000" cy="3960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外置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桩布设方案（备选）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43785" y="5372100"/>
            <a:ext cx="3110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码头一外置桩布置平面图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31520" y="471170"/>
            <a:ext cx="10708640" cy="57213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外置桩布设方案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总体效果图（码头一）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外置桩布设方案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总体效果图（码头一）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外置桩布设方案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总体效果图（码头二）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 descr="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2731774" y="249761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总体设计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1619247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9"/>
            </p:custDataLst>
          </p:nvPr>
        </p:nvCxnSpPr>
        <p:spPr>
          <a:xfrm>
            <a:off x="1624969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7691759" y="2470948"/>
            <a:ext cx="2671445" cy="383695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总体效果图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6574152" y="216583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2"/>
            </p:custDataLst>
          </p:nvPr>
        </p:nvCxnSpPr>
        <p:spPr>
          <a:xfrm>
            <a:off x="6579874" y="323437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2736850" y="3995420"/>
            <a:ext cx="259778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9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材料及断面设计</a:t>
            </a:r>
            <a:endParaRPr lang="zh-CN" altLang="en-US" sz="19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1619247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5"/>
            </p:custDataLst>
          </p:nvPr>
        </p:nvCxnSpPr>
        <p:spPr>
          <a:xfrm>
            <a:off x="1624969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7691755" y="3995420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总体造价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7"/>
            </p:custDataLst>
          </p:nvPr>
        </p:nvSpPr>
        <p:spPr>
          <a:xfrm>
            <a:off x="6574152" y="3663802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8"/>
            </p:custDataLst>
          </p:nvPr>
        </p:nvCxnSpPr>
        <p:spPr>
          <a:xfrm>
            <a:off x="6579874" y="4732338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19"/>
            </p:custDataLst>
          </p:nvPr>
        </p:nvSpPr>
        <p:spPr>
          <a:xfrm>
            <a:off x="2731770" y="5519420"/>
            <a:ext cx="131381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工程案例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20"/>
            </p:custDataLst>
          </p:nvPr>
        </p:nvSpPr>
        <p:spPr>
          <a:xfrm>
            <a:off x="1619247" y="51617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21"/>
            </p:custDataLst>
          </p:nvPr>
        </p:nvCxnSpPr>
        <p:spPr>
          <a:xfrm>
            <a:off x="1624969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22"/>
            </p:custDataLst>
          </p:nvPr>
        </p:nvSpPr>
        <p:spPr>
          <a:xfrm>
            <a:off x="4892675" y="832485"/>
            <a:ext cx="2239010" cy="7353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lvl="0" algn="ctr">
              <a:buClrTx/>
              <a:buSzTx/>
              <a:buFontTx/>
            </a:pPr>
            <a:r>
              <a:rPr lang="zh-CN" altLang="en-US" sz="4000" spc="60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000" spc="60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23"/>
            </p:custDataLst>
          </p:nvPr>
        </p:nvSpPr>
        <p:spPr>
          <a:xfrm>
            <a:off x="4387854" y="64547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24"/>
            </p:custDataLst>
          </p:nvPr>
        </p:nvSpPr>
        <p:spPr>
          <a:xfrm>
            <a:off x="4471610" y="720408"/>
            <a:ext cx="3248724" cy="1016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25"/>
            </p:custDataLst>
          </p:nvPr>
        </p:nvCxnSpPr>
        <p:spPr>
          <a:xfrm>
            <a:off x="6553204" y="62303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26"/>
            </p:custDataLst>
          </p:nvPr>
        </p:nvSpPr>
        <p:spPr>
          <a:xfrm>
            <a:off x="7691755" y="5290185"/>
            <a:ext cx="1343025" cy="383540"/>
          </a:xfrm>
          <a:prstGeom prst="rect">
            <a:avLst/>
          </a:prstGeom>
          <a:noFill/>
        </p:spPr>
        <p:txBody>
          <a:bodyPr wrap="square" lIns="91440" tIns="45720" rIns="91440" bIns="0" anchor="b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200">
                <a:solidFill>
                  <a:schemeClr val="dk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备选方案</a:t>
            </a:r>
            <a:endParaRPr lang="zh-CN" altLang="en-US" sz="2000" b="1" spc="200">
              <a:solidFill>
                <a:schemeClr val="dk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27"/>
            </p:custDataLst>
          </p:nvPr>
        </p:nvSpPr>
        <p:spPr>
          <a:xfrm>
            <a:off x="6574152" y="4958567"/>
            <a:ext cx="1117614" cy="1015663"/>
          </a:xfrm>
          <a:prstGeom prst="rect">
            <a:avLst/>
          </a:prstGeom>
          <a:noFill/>
        </p:spPr>
        <p:txBody>
          <a:bodyPr wrap="square" rtlCol="0" anchor="ctr" anchorCtr="0">
            <a:normAutofit/>
            <a:scene3d>
              <a:camera prst="orthographicFront"/>
              <a:lightRig rig="threePt" dir="t"/>
            </a:scene3d>
            <a:sp3d contourW="12700"/>
          </a:bodyPr>
          <a:p>
            <a:pPr lvl="0" algn="ctr">
              <a:buClrTx/>
              <a:buSzTx/>
              <a:buFontTx/>
            </a:pPr>
            <a:r>
              <a:rPr lang="en-US" altLang="zh-CN" sz="60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06</a:t>
            </a:r>
            <a:endParaRPr lang="en-US" altLang="zh-CN" sz="60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28"/>
            </p:custDataLst>
          </p:nvPr>
        </p:nvCxnSpPr>
        <p:spPr>
          <a:xfrm>
            <a:off x="6579874" y="6027103"/>
            <a:ext cx="381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外置桩布设方案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总体效果图（码头二）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常规伸出式桩工程案例</a:t>
            </a:r>
            <a:endParaRPr lang="zh-CN" altLang="en-US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2" name="图片 11" descr="微信图片_202001090848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505" y="1349375"/>
            <a:ext cx="5177790" cy="3883660"/>
          </a:xfrm>
          <a:prstGeom prst="rect">
            <a:avLst/>
          </a:prstGeom>
        </p:spPr>
      </p:pic>
      <p:pic>
        <p:nvPicPr>
          <p:cNvPr id="13" name="图片 12" descr="微信图片_20200507144356"/>
          <p:cNvPicPr>
            <a:picLocks noChangeAspect="1"/>
          </p:cNvPicPr>
          <p:nvPr/>
        </p:nvPicPr>
        <p:blipFill>
          <a:blip r:embed="rId10"/>
          <a:srcRect l="5261" t="24624" r="16468"/>
          <a:stretch>
            <a:fillRect/>
          </a:stretch>
        </p:blipFill>
        <p:spPr>
          <a:xfrm>
            <a:off x="388620" y="1349375"/>
            <a:ext cx="5377180" cy="388366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平面图（码头一）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082040"/>
            <a:ext cx="4510405" cy="519176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1.浮体：采用500*500*400mm“S”边高分子聚乙烯浮筒组装；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2.龙骨：使用50*50*3mm 304不锈钢管与50*50mm木方组合方管龙骨；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3.铺装：竹木地板铺装（甲供）；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4.防撞条：使用D105型三元乙丙橡胶护舷；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5.封板：使用竹木地板配合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50*50*3mm 304不锈钢管与50*50mm木方组合方管龙骨封边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6.引桥：2000*3000的304不锈钢骨架，拉丝不锈钢扶手，一端固定在混凝土基础上，另一端下设滚轮，水位变化时随浮桥上下移动而调整坡度；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7.固定：采用8套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219*6*10000钢管外桩+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165*4.5*3000内桩组合嵌套固定；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8.码头安装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个304不锈钢系船栓。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34690" y="5092700"/>
            <a:ext cx="164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码头一平面图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3850" y="1463040"/>
            <a:ext cx="7222490" cy="362966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3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0"/>
            <a:ext cx="6088380" cy="452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平面图（码头二）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46340" y="1082040"/>
            <a:ext cx="4510405" cy="519176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1.浮体：采用500*500*400mm“S”边高分子聚乙烯浮筒组装；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2.龙骨：使用50*50*3mm 304不锈钢管与50*50mm木方组合方管龙骨；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3.铺装：竹木地板铺装（甲供）；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4.防撞条：使用D105型三元乙丙橡胶护舷；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封板：使用竹木地板配合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50*50*3mm 304不锈钢管与50*50mm木方组合方管龙骨封边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6.引桥：2000*3000的304不锈钢骨架，拉丝不锈钢扶手，一端固定在混凝土基础上，另一端下设滚轮，水位变化时随浮桥上下移动而调整坡度；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7.固定：采用10套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219*6*10000钢管外桩+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φ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165*4.5*3000内桩组合嵌套固定；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>
              <a:lnSpc>
                <a:spcPct val="150000"/>
              </a:lnSpc>
            </a:pP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8.码头安装1</a:t>
            </a:r>
            <a:r>
              <a:rPr lang="en-US" alt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个304不锈钢系船栓。</a:t>
            </a:r>
            <a:endParaRPr lang="zh-CN" sz="1600" b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30970" y="63055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设计概况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34690" y="5092700"/>
            <a:ext cx="164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码头二平面图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2240" y="1551940"/>
            <a:ext cx="7404100" cy="339344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总体效果图（码头一）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总体效果图（码头一）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 descr="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总体效果图（码头二）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9" name="标题 3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480" y="181610"/>
            <a:ext cx="61106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总体效果图（码头二）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9565640" y="5953760"/>
            <a:ext cx="149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浮台鸟瞰图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图片 6" descr="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000" y="729000"/>
            <a:ext cx="9600000" cy="5400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5257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52571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429375" y="1343660"/>
            <a:ext cx="5193030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浮体：采用聚乙烯浮筒（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500*500*400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最大浮力：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350kg/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m</a:t>
            </a:r>
            <a:r>
              <a:rPr lang="en-US" altLang="zh-CN" sz="1600" baseline="30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结构：采用</a:t>
            </a:r>
            <a:r>
              <a:rPr 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50*50*3mm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不锈钢管与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50*50mm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木方组合龙骨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结构承载：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3.0KN/m</a:t>
            </a:r>
            <a:r>
              <a:rPr lang="en-US" altLang="zh-CN" sz="1600" baseline="30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面层：</a:t>
            </a:r>
            <a:r>
              <a:rPr 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竹木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地板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封板：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使用竹木地板配合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50*50*3mm 304不锈钢管与50*50mm木方组合方管龙骨封边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栏杆：浮桥两侧采用不锈钢栏杆，高度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1.2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米，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50mm304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不锈钢立柱</a:t>
            </a:r>
            <a:r>
              <a:rPr lang="en-US" altLang="zh-CN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lang="zh-CN" altLang="en-US" sz="1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不锈钢链条</a:t>
            </a:r>
            <a:endParaRPr lang="zh-CN" altLang="en-US" sz="1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593340" y="547370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码头结构断面图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标题 3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480" y="181610"/>
            <a:ext cx="8244205" cy="2711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断面</a:t>
            </a:r>
            <a:r>
              <a:rPr 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设计</a:t>
            </a:r>
            <a:r>
              <a:rPr lang="en-US" altLang="zh-CN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18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结构断面</a:t>
            </a:r>
            <a:endParaRPr lang="zh-CN" altLang="en-US" sz="18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10" name="图片 9" descr="未标题-2"/>
          <p:cNvPicPr>
            <a:picLocks noChangeAspect="1"/>
          </p:cNvPicPr>
          <p:nvPr/>
        </p:nvPicPr>
        <p:blipFill>
          <a:blip r:embed="rId10"/>
          <a:srcRect l="5091" r="7565"/>
          <a:stretch>
            <a:fillRect/>
          </a:stretch>
        </p:blipFill>
        <p:spPr>
          <a:xfrm>
            <a:off x="316230" y="1448435"/>
            <a:ext cx="6113145" cy="40341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44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46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22、25、26、27、28、29、32、35、40、43、4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2"/>
  <p:tag name="KSO_WM_UNIT_PRESET_TEXT" val="汇报人姓名"/>
  <p:tag name="KSO_WM_UNIT_TYPE" val="b"/>
  <p:tag name="KSO_WM_TEMPLATE_CATEGORY" val="custom"/>
  <p:tag name="KSO_WM_TEMPLATE_INDEX" val="20204446"/>
  <p:tag name="KSO_WM_UNIT_ID" val="custom20204446_1*b*2"/>
  <p:tag name="KSO_WM_UNIT_ISNUMDGMTITLE" val="0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204446"/>
  <p:tag name="KSO_WM_UNIT_TYPE" val="a"/>
  <p:tag name="KSO_WM_UNIT_INDEX" val="1"/>
  <p:tag name="KSO_WM_UNIT_ISCONTENTSTITLE" val="0"/>
  <p:tag name="KSO_WM_UNIT_PRESET_TEXT" val="乘风破浪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D" val="custom20204446_1*a*1"/>
  <p:tag name="KSO_WM_UNIT_LAYERLEVEL" val="1"/>
  <p:tag name="KSO_WM_TAG_VERSION" val="1.0"/>
  <p:tag name="KSO_WM_BEAUTIFY_FLAG" val="#wm#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3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46"/>
  <p:tag name="KSO_WM_SLIDE_ID" val="custom20204446_1"/>
  <p:tag name="KSO_WM_TEMPLATE_MASTER_THUMB_INDEX" val="12"/>
  <p:tag name="KSO_WM_TEMPLATE_THUMBS_INDEX" val="1、4、7、9、12、16、17、22、25、26、27、28、29、32、35、40、43、44"/>
</p:tagLst>
</file>

<file path=ppt/tags/tag1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49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1_1"/>
  <p:tag name="KSO_WM_UNIT_TEXT_FILL_FORE_SCHEMECOLOR_INDEX" val="5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1_2"/>
  <p:tag name="KSO_WM_UNIT_LINE_FORE_SCHEMECOLOR_INDEX" val="5"/>
  <p:tag name="KSO_WM_UNIT_LINE_FILL_TYPE" val="2"/>
  <p:tag name="KSO_WM_UNIT_USESOURCEFORMAT_APPLY" val="1"/>
</p:tagLst>
</file>

<file path=ppt/tags/tag152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2_1"/>
  <p:tag name="KSO_WM_UNIT_TEXT_FILL_FORE_SCHEMECOLOR_INDEX" val="5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2_2"/>
  <p:tag name="KSO_WM_UNIT_LINE_FORE_SCHEMECOLOR_INDEX" val="5"/>
  <p:tag name="KSO_WM_UNIT_LINE_FILL_TYPE" val="2"/>
  <p:tag name="KSO_WM_UNIT_USESOURCEFORMAT_APPLY" val="1"/>
</p:tagLst>
</file>

<file path=ppt/tags/tag155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3_1"/>
  <p:tag name="KSO_WM_UNIT_TEXT_FILL_FORE_SCHEMECOLOR_INDEX" val="5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3_2"/>
  <p:tag name="KSO_WM_UNIT_LINE_FORE_SCHEMECOLOR_INDEX" val="5"/>
  <p:tag name="KSO_WM_UNIT_LINE_FILL_TYPE" val="2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61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5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5_1"/>
  <p:tag name="KSO_WM_UNIT_TEXT_FILL_FORE_SCHEMECOLOR_INDEX" val="5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4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"/>
  <p:tag name="KSO_WM_TEMPLATE_CATEGORY" val="custom"/>
  <p:tag name="KSO_WM_TEMPLATE_INDEX" val="20204446"/>
  <p:tag name="KSO_WM_UNIT_ID" val="custom20204446_5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LAYERLEVEL" val="1_1"/>
  <p:tag name="KSO_WM_TAG_VERSION" val="1.0"/>
  <p:tag name="KSO_WM_BEAUTIFY_FLAG" val=""/>
  <p:tag name="KSO_WM_TEMPLATE_CATEGORY" val="custom"/>
  <p:tag name="KSO_WM_TEMPLATE_INDEX" val="20204446"/>
  <p:tag name="KSO_WM_UNIT_ID" val="custom20204446_5*l_i*1_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LAYERLEVEL" val="1_1"/>
  <p:tag name="KSO_WM_TAG_VERSION" val="1.0"/>
  <p:tag name="KSO_WM_BEAUTIFY_FLAG" val=""/>
  <p:tag name="KSO_WM_TEMPLATE_CATEGORY" val="custom"/>
  <p:tag name="KSO_WM_TEMPLATE_INDEX" val="20204446"/>
  <p:tag name="KSO_WM_UNIT_ID" val="custom20204446_5*l_i*1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5_2"/>
  <p:tag name="KSO_WM_UNIT_LINE_FORE_SCHEMECOLOR_INDEX" val="5"/>
  <p:tag name="KSO_WM_UNIT_LINE_FILL_TYPE" val="2"/>
  <p:tag name="KSO_WM_UNIT_USESOURCEFORMAT_APPLY" val="1"/>
</p:tagLst>
</file>

<file path=ppt/tags/tag168.xml><?xml version="1.0" encoding="utf-8"?>
<p:tagLst xmlns:p="http://schemas.openxmlformats.org/presentationml/2006/main">
  <p:tag name="KSO_WM_UNIT_COLOR_SCHEME_SHAPE_ID" val="131"/>
  <p:tag name="KSO_WM_UNIT_COLOR_SCHEME_PARENT_PAGE" val="0_4"/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4_1"/>
  <p:tag name="KSO_WM_UNIT_TEXT_FILL_FORE_SCHEMECOLOR_INDEX" val="5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"/>
  <p:tag name="KSO_WM_TEMPLATE_CATEGORY" val="custom"/>
  <p:tag name="KSO_WM_TEMPLATE_INDEX" val="20204446"/>
  <p:tag name="KSO_WM_UNIT_ID" val="custom20204446_5*l_h_i*1_4_2"/>
  <p:tag name="KSO_WM_UNIT_LINE_FORE_SCHEMECOLOR_INDEX" val="5"/>
  <p:tag name="KSO_WM_UNIT_LINE_FILL_TYPE" val="2"/>
  <p:tag name="KSO_WM_UNIT_USESOURCEFORMAT_APPLY" val="1"/>
</p:tagLst>
</file>

<file path=ppt/tags/tag1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19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1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UNIT_TABLE_BEAUTIFY" val="smartTable{77d9b31b-8923-4144-a5ea-72a5288879fb}"/>
  <p:tag name="TABLE_RECT" val="40.0827*127.492*468.8*368.55"/>
  <p:tag name="TABLE_EMPHASIZE_COLOR" val="6579300"/>
  <p:tag name="TABLE_ONEKEY_SKIN_IDX" val="0"/>
  <p:tag name="TABLE_SKINIDX" val="-1"/>
  <p:tag name="TABLE_COLORIDX" val="l"/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UNIT_TABLE_BEAUTIFY" val="smartTable{c2a1c2fc-a7a3-4554-9898-fef5f37a5ee5}"/>
  <p:tag name="TABLE_RECT" val="511.709*137.042*412.3*349.45"/>
  <p:tag name="TABLE_EMPHASIZE_COLOR" val="6579300"/>
  <p:tag name="TABLE_ONEKEY_SKIN_IDX" val="0"/>
  <p:tag name="TABLE_SKINIDX" val="-1"/>
  <p:tag name="TABLE_COLORIDX" val="l"/>
  <p:tag name="TABLE_ENDDRAG_ORIGIN_RECT" val="412*283"/>
  <p:tag name="TABLE_ENDDRAG_RECT" val="515*206*412*283"/>
  <p:tag name="KSO_WM_BEAUTIFY_FLAG" val=""/>
</p:tagLst>
</file>

<file path=ppt/tags/tag22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TABLE_ENDDRAG_ORIGIN_RECT" val="488*435"/>
  <p:tag name="TABLE_ENDDRAG_RECT" val="198*51*488*435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TABLE_ENDDRAG_ORIGIN_RECT" val="488*435"/>
  <p:tag name="TABLE_ENDDRAG_RECT" val="198*51*488*435"/>
</p:tagLst>
</file>

<file path=ppt/tags/tag23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3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3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6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  <p:tag name="KSO_WM_UNIT_TYPE" val="i"/>
</p:tagLst>
</file>

<file path=ppt/tags/tag2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  <p:tag name="KSO_WM_UNIT_TYPE" val="i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2.xml><?xml version="1.0" encoding="utf-8"?>
<p:tagLst xmlns:p="http://schemas.openxmlformats.org/presentationml/2006/main">
  <p:tag name="COMMONDATA" val="eyJoZGlkIjoiZmQwN2U5OTYzZGVlNzBlZmYwMDU5NjBjYjBiNmIzNDAifQ=="/>
  <p:tag name="KSO_WPP_MARK_KEY" val="032b2ff8-997f-44c9-a5e2-f85d48b2d8ea"/>
  <p:tag name="commondata" val="eyJoZGlkIjoiNDk3M2FhZDAzMjk0NWMyNTEzNzQ4YjBhNjc1M2QzYjMifQ==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bd52dac4-5e18-4aa6-81bc-8c3c0a4a5a2b}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1e81f9f-80e9-44b4-b3d5-a2cad04539c0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86C95"/>
      </a:accent1>
      <a:accent2>
        <a:srgbClr val="196B64"/>
      </a:accent2>
      <a:accent3>
        <a:srgbClr val="2D6033"/>
      </a:accent3>
      <a:accent4>
        <a:srgbClr val="564D1A"/>
      </a:accent4>
      <a:accent5>
        <a:srgbClr val="85371B"/>
      </a:accent5>
      <a:accent6>
        <a:srgbClr val="94283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4671</Words>
  <Application>WPS 演示</Application>
  <PresentationFormat>宽屏</PresentationFormat>
  <Paragraphs>878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汉仪旗黑-85S</vt:lpstr>
      <vt:lpstr>黑体</vt:lpstr>
      <vt:lpstr>Calibri</vt:lpstr>
      <vt:lpstr>Arial Unicode MS</vt:lpstr>
      <vt:lpstr>MingLiU</vt:lpstr>
      <vt:lpstr>2_Office 主题​​</vt:lpstr>
      <vt:lpstr>迎江区长风乡浮筒码头 枞阳县雨坛浮筒码头 桐城市孔城码头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209</cp:revision>
  <dcterms:created xsi:type="dcterms:W3CDTF">2015-05-05T08:02:00Z</dcterms:created>
  <dcterms:modified xsi:type="dcterms:W3CDTF">2023-12-26T07:44:59Z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11166C73F7DF4E60800667FF5609EAF8_13</vt:lpwstr>
  </property>
  <property fmtid="{D5CDD505-2E9C-101B-9397-08002B2CF9AE}" pid="4" name="KSOSaveFontToCloudKey">
    <vt:lpwstr>330673632_cloud</vt:lpwstr>
  </property>
</Properties>
</file>